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</p:sldMasterIdLst>
  <p:sldIdLst>
    <p:sldId id="257" r:id="rId3"/>
    <p:sldId id="259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80"/>
  </p:normalViewPr>
  <p:slideViewPr>
    <p:cSldViewPr snapToGrid="0">
      <p:cViewPr varScale="1">
        <p:scale>
          <a:sx n="102" d="100"/>
          <a:sy n="102" d="100"/>
        </p:scale>
        <p:origin x="216" y="25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8E822-0E15-4F4F-8CB9-90D753415A6F}" type="datetimeFigureOut">
              <a:rPr lang="en-US" smtClean="0"/>
              <a:t>9/12/24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381A7-6992-2C4D-9CE7-152B7D8A9D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41983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8E822-0E15-4F4F-8CB9-90D753415A6F}" type="datetimeFigureOut">
              <a:rPr lang="en-US" smtClean="0"/>
              <a:t>9/12/24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381A7-6992-2C4D-9CE7-152B7D8A9D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00044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8E822-0E15-4F4F-8CB9-90D753415A6F}" type="datetimeFigureOut">
              <a:rPr lang="en-US" smtClean="0"/>
              <a:t>9/12/24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381A7-6992-2C4D-9CE7-152B7D8A9D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885061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9/12/24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013339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9/12/24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147121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9/12/24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572477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9/12/24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976553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9/12/24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569269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9/12/24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817194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9/12/24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211790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9/12/24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2113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8E822-0E15-4F4F-8CB9-90D753415A6F}" type="datetimeFigureOut">
              <a:rPr lang="en-US" smtClean="0"/>
              <a:t>9/12/24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381A7-6992-2C4D-9CE7-152B7D8A9D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429798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9/12/24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97828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9/12/24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438412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9/12/24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34435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8E822-0E15-4F4F-8CB9-90D753415A6F}" type="datetimeFigureOut">
              <a:rPr lang="en-US" smtClean="0"/>
              <a:t>9/12/24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381A7-6992-2C4D-9CE7-152B7D8A9D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15793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8E822-0E15-4F4F-8CB9-90D753415A6F}" type="datetimeFigureOut">
              <a:rPr lang="en-US" smtClean="0"/>
              <a:t>9/12/24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381A7-6992-2C4D-9CE7-152B7D8A9D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76132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8E822-0E15-4F4F-8CB9-90D753415A6F}" type="datetimeFigureOut">
              <a:rPr lang="en-US" smtClean="0"/>
              <a:t>9/12/24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381A7-6992-2C4D-9CE7-152B7D8A9D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2120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8E822-0E15-4F4F-8CB9-90D753415A6F}" type="datetimeFigureOut">
              <a:rPr lang="en-US" smtClean="0"/>
              <a:t>9/12/24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381A7-6992-2C4D-9CE7-152B7D8A9D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21387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8E822-0E15-4F4F-8CB9-90D753415A6F}" type="datetimeFigureOut">
              <a:rPr lang="en-US" smtClean="0"/>
              <a:t>9/12/24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381A7-6992-2C4D-9CE7-152B7D8A9D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6223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8E822-0E15-4F4F-8CB9-90D753415A6F}" type="datetimeFigureOut">
              <a:rPr lang="en-US" smtClean="0"/>
              <a:t>9/12/24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381A7-6992-2C4D-9CE7-152B7D8A9D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0872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8E822-0E15-4F4F-8CB9-90D753415A6F}" type="datetimeFigureOut">
              <a:rPr lang="en-US" smtClean="0"/>
              <a:t>9/12/24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381A7-6992-2C4D-9CE7-152B7D8A9D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6734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D8E822-0E15-4F4F-8CB9-90D753415A6F}" type="datetimeFigureOut">
              <a:rPr lang="en-US" smtClean="0"/>
              <a:t>9/12/24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3381A7-6992-2C4D-9CE7-152B7D8A9D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092264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9/12/24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975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2" name="Picture 3" descr="A colorful light bulb with business icons">
            <a:extLst>
              <a:ext uri="{FF2B5EF4-FFF2-40B4-BE49-F238E27FC236}">
                <a16:creationId xmlns:a16="http://schemas.microsoft.com/office/drawing/2014/main" id="{947D5577-A44F-4502-574F-E38CB7A5D86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20000"/>
          </a:blip>
          <a:srcRect t="9631" r="-1" b="9781"/>
          <a:stretch/>
        </p:blipFill>
        <p:spPr>
          <a:xfrm>
            <a:off x="20" y="-1"/>
            <a:ext cx="12189789" cy="6873457"/>
          </a:xfrm>
          <a:prstGeom prst="rect">
            <a:avLst/>
          </a:prstGeom>
          <a:ln w="12700">
            <a:noFill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00813" y="2440608"/>
            <a:ext cx="8283313" cy="2382079"/>
          </a:xfrm>
        </p:spPr>
        <p:txBody>
          <a:bodyPr anchor="t">
            <a:normAutofit/>
          </a:bodyPr>
          <a:lstStyle/>
          <a:p>
            <a:r>
              <a:rPr lang="en-US" sz="8000" b="1">
                <a:solidFill>
                  <a:srgbClr val="FFFFFF"/>
                </a:solidFill>
                <a:latin typeface="MRF LEMONBERRY SANS" panose="02000603000000000000" pitchFamily="2" charset="0"/>
                <a:ea typeface="MRF LEMONBERRY SANS" panose="02000603000000000000" pitchFamily="2" charset="0"/>
                <a:cs typeface="Calibri Light"/>
              </a:rPr>
              <a:t>In-Class Exercises</a:t>
            </a:r>
            <a:br>
              <a:rPr lang="en-US" sz="8000" b="1">
                <a:solidFill>
                  <a:srgbClr val="FFFFFF"/>
                </a:solidFill>
                <a:latin typeface="MRF LEMONBERRY SANS" panose="02000603000000000000" pitchFamily="2" charset="0"/>
                <a:ea typeface="MRF LEMONBERRY SANS" panose="02000603000000000000" pitchFamily="2" charset="0"/>
                <a:cs typeface="Calibri Light"/>
              </a:rPr>
            </a:br>
            <a:r>
              <a:rPr lang="en-US" sz="8000" b="1">
                <a:solidFill>
                  <a:srgbClr val="FFFFFF"/>
                </a:solidFill>
                <a:latin typeface="MRF LEMONBERRY SANS" panose="02000603000000000000" pitchFamily="2" charset="0"/>
                <a:ea typeface="MRF LEMONBERRY SANS" panose="02000603000000000000" pitchFamily="2" charset="0"/>
                <a:cs typeface="Calibri Light"/>
              </a:rPr>
              <a:t>Week 3</a:t>
            </a:r>
            <a:endParaRPr lang="en-US" sz="8000" b="1">
              <a:latin typeface="MRF LEMONBERRY SANS" panose="02000603000000000000" pitchFamily="2" charset="0"/>
              <a:ea typeface="MRF LEMONBERRY SANS" panose="02000603000000000000" pitchFamily="2" charset="0"/>
              <a:cs typeface="Calibri Ligh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0293" y="4425813"/>
            <a:ext cx="7151357" cy="2272483"/>
          </a:xfrm>
        </p:spPr>
        <p:txBody>
          <a:bodyPr anchor="b">
            <a:normAutofit/>
          </a:bodyPr>
          <a:lstStyle/>
          <a:p>
            <a:pPr algn="l"/>
            <a:r>
              <a:rPr lang="en-US" sz="2400" b="1">
                <a:latin typeface="Aptos" panose="020B0004020202020204" pitchFamily="34" charset="0"/>
              </a:rPr>
              <a:t>Software Testing</a:t>
            </a:r>
            <a:endParaRPr lang="en-US" b="1">
              <a:latin typeface="Aptos" panose="020B0004020202020204" pitchFamily="34" charset="0"/>
            </a:endParaRPr>
          </a:p>
          <a:p>
            <a:pPr algn="l"/>
            <a:r>
              <a:rPr lang="en-US" sz="2400">
                <a:latin typeface="Aptos Light" panose="020B0004020202020204" pitchFamily="34" charset="0"/>
              </a:rPr>
              <a:t>SWE 437/637</a:t>
            </a:r>
          </a:p>
          <a:p>
            <a:pPr algn="l"/>
            <a:r>
              <a:rPr lang="en-US" u="sng">
                <a:solidFill>
                  <a:schemeClr val="accent6"/>
                </a:solidFill>
                <a:latin typeface="Aptos Light"/>
                <a:ea typeface="+mn-lt"/>
                <a:cs typeface="+mn-lt"/>
              </a:rPr>
              <a:t>go.gmu.edu/SoftwareTestingFall24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902DD59-0F32-3A58-4254-6ED5AFA23D4D}"/>
              </a:ext>
            </a:extLst>
          </p:cNvPr>
          <p:cNvSpPr txBox="1"/>
          <p:nvPr/>
        </p:nvSpPr>
        <p:spPr>
          <a:xfrm>
            <a:off x="7241651" y="5344993"/>
            <a:ext cx="4761074" cy="83099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0B0004020202020204" pitchFamily="34" charset="0"/>
                <a:ea typeface="+mn-ea"/>
                <a:cs typeface="+mn-cs"/>
              </a:rPr>
              <a:t>Dr. Brittany Johnson-Matthews</a:t>
            </a: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0B0004020202020204" pitchFamily="34" charset="0"/>
              <a:ea typeface="+mn-ea"/>
              <a:cs typeface="Calibri"/>
            </a:endParaRPr>
          </a:p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ptos Light" panose="020B0004020202020204" pitchFamily="34" charset="0"/>
                <a:ea typeface="+mn-ea"/>
                <a:cs typeface="+mn-cs"/>
              </a:rPr>
              <a:t>(Dr. B for short)</a:t>
            </a: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 Light" panose="020B00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334419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1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CB2E3A0D-150A-2889-C2D2-434A8E299DA1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RF LEMONBERRY SANS" panose="02000603000000000000" pitchFamily="2" charset="0"/>
                <a:ea typeface="MRF LEMONBERRY SANS" panose="02000603000000000000" pitchFamily="2" charset="0"/>
                <a:cs typeface="+mj-cs"/>
              </a:rPr>
              <a:t>Class Activity #1</a:t>
            </a:r>
          </a:p>
        </p:txBody>
      </p:sp>
      <p:sp>
        <p:nvSpPr>
          <p:cNvPr id="20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onnsiteX0" fmla="*/ 0 w 10853928"/>
              <a:gd name="connsiteY0" fmla="*/ 0 h 18288"/>
              <a:gd name="connsiteX1" fmla="*/ 461292 w 10853928"/>
              <a:gd name="connsiteY1" fmla="*/ 0 h 18288"/>
              <a:gd name="connsiteX2" fmla="*/ 1139662 w 10853928"/>
              <a:gd name="connsiteY2" fmla="*/ 0 h 18288"/>
              <a:gd name="connsiteX3" fmla="*/ 1926572 w 10853928"/>
              <a:gd name="connsiteY3" fmla="*/ 0 h 18288"/>
              <a:gd name="connsiteX4" fmla="*/ 2279325 w 10853928"/>
              <a:gd name="connsiteY4" fmla="*/ 0 h 18288"/>
              <a:gd name="connsiteX5" fmla="*/ 2632078 w 10853928"/>
              <a:gd name="connsiteY5" fmla="*/ 0 h 18288"/>
              <a:gd name="connsiteX6" fmla="*/ 3527527 w 10853928"/>
              <a:gd name="connsiteY6" fmla="*/ 0 h 18288"/>
              <a:gd name="connsiteX7" fmla="*/ 4205897 w 10853928"/>
              <a:gd name="connsiteY7" fmla="*/ 0 h 18288"/>
              <a:gd name="connsiteX8" fmla="*/ 4558650 w 10853928"/>
              <a:gd name="connsiteY8" fmla="*/ 0 h 18288"/>
              <a:gd name="connsiteX9" fmla="*/ 5237020 w 10853928"/>
              <a:gd name="connsiteY9" fmla="*/ 0 h 18288"/>
              <a:gd name="connsiteX10" fmla="*/ 6132469 w 10853928"/>
              <a:gd name="connsiteY10" fmla="*/ 0 h 18288"/>
              <a:gd name="connsiteX11" fmla="*/ 6702301 w 10853928"/>
              <a:gd name="connsiteY11" fmla="*/ 0 h 18288"/>
              <a:gd name="connsiteX12" fmla="*/ 7272132 w 10853928"/>
              <a:gd name="connsiteY12" fmla="*/ 0 h 18288"/>
              <a:gd name="connsiteX13" fmla="*/ 7950502 w 10853928"/>
              <a:gd name="connsiteY13" fmla="*/ 0 h 18288"/>
              <a:gd name="connsiteX14" fmla="*/ 8737412 w 10853928"/>
              <a:gd name="connsiteY14" fmla="*/ 0 h 18288"/>
              <a:gd name="connsiteX15" fmla="*/ 9524322 w 10853928"/>
              <a:gd name="connsiteY15" fmla="*/ 0 h 18288"/>
              <a:gd name="connsiteX16" fmla="*/ 10853928 w 10853928"/>
              <a:gd name="connsiteY16" fmla="*/ 0 h 18288"/>
              <a:gd name="connsiteX17" fmla="*/ 10853928 w 10853928"/>
              <a:gd name="connsiteY17" fmla="*/ 18288 h 18288"/>
              <a:gd name="connsiteX18" fmla="*/ 10392636 w 10853928"/>
              <a:gd name="connsiteY18" fmla="*/ 18288 h 18288"/>
              <a:gd name="connsiteX19" fmla="*/ 9497187 w 10853928"/>
              <a:gd name="connsiteY19" fmla="*/ 18288 h 18288"/>
              <a:gd name="connsiteX20" fmla="*/ 8818817 w 10853928"/>
              <a:gd name="connsiteY20" fmla="*/ 18288 h 18288"/>
              <a:gd name="connsiteX21" fmla="*/ 8466064 w 10853928"/>
              <a:gd name="connsiteY21" fmla="*/ 18288 h 18288"/>
              <a:gd name="connsiteX22" fmla="*/ 7787693 w 10853928"/>
              <a:gd name="connsiteY22" fmla="*/ 18288 h 18288"/>
              <a:gd name="connsiteX23" fmla="*/ 7217862 w 10853928"/>
              <a:gd name="connsiteY23" fmla="*/ 18288 h 18288"/>
              <a:gd name="connsiteX24" fmla="*/ 6648031 w 10853928"/>
              <a:gd name="connsiteY24" fmla="*/ 18288 h 18288"/>
              <a:gd name="connsiteX25" fmla="*/ 6078200 w 10853928"/>
              <a:gd name="connsiteY25" fmla="*/ 18288 h 18288"/>
              <a:gd name="connsiteX26" fmla="*/ 5508368 w 10853928"/>
              <a:gd name="connsiteY26" fmla="*/ 18288 h 18288"/>
              <a:gd name="connsiteX27" fmla="*/ 4721459 w 10853928"/>
              <a:gd name="connsiteY27" fmla="*/ 18288 h 18288"/>
              <a:gd name="connsiteX28" fmla="*/ 4043088 w 10853928"/>
              <a:gd name="connsiteY28" fmla="*/ 18288 h 18288"/>
              <a:gd name="connsiteX29" fmla="*/ 3690336 w 10853928"/>
              <a:gd name="connsiteY29" fmla="*/ 18288 h 18288"/>
              <a:gd name="connsiteX30" fmla="*/ 3120504 w 10853928"/>
              <a:gd name="connsiteY30" fmla="*/ 18288 h 18288"/>
              <a:gd name="connsiteX31" fmla="*/ 2333595 w 10853928"/>
              <a:gd name="connsiteY31" fmla="*/ 18288 h 18288"/>
              <a:gd name="connsiteX32" fmla="*/ 1872303 w 10853928"/>
              <a:gd name="connsiteY32" fmla="*/ 18288 h 18288"/>
              <a:gd name="connsiteX33" fmla="*/ 976854 w 10853928"/>
              <a:gd name="connsiteY33" fmla="*/ 18288 h 18288"/>
              <a:gd name="connsiteX34" fmla="*/ 0 w 10853928"/>
              <a:gd name="connsiteY34" fmla="*/ 18288 h 18288"/>
              <a:gd name="connsiteX35" fmla="*/ 0 w 10853928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Content Placeholder 6">
            <a:extLst>
              <a:ext uri="{FF2B5EF4-FFF2-40B4-BE49-F238E27FC236}">
                <a16:creationId xmlns:a16="http://schemas.microsoft.com/office/drawing/2014/main" id="{26013F76-FD7C-F987-ACA1-975CC10F8163}"/>
              </a:ext>
            </a:extLst>
          </p:cNvPr>
          <p:cNvSpPr>
            <a:spLocks noGrp="1"/>
          </p:cNvSpPr>
          <p:nvPr/>
        </p:nvSpPr>
        <p:spPr>
          <a:xfrm>
            <a:off x="346397" y="1801905"/>
            <a:ext cx="8018032" cy="4800600"/>
          </a:xfrm>
          <a:prstGeom prst="rect">
            <a:avLst/>
          </a:prstGeom>
          <a:effectLst>
            <a:outerShdw blurRad="50800" dist="38100" sx="107000" sy="107000" algn="l" rotWithShape="0">
              <a:prstClr val="black">
                <a:alpha val="40000"/>
              </a:prstClr>
            </a:outerShdw>
          </a:effectLst>
        </p:spPr>
        <p:txBody>
          <a:bodyPr lIns="91440" tIns="45720" rIns="91440" bIns="45720" anchor="t">
            <a:normAutofit/>
          </a:bodyPr>
          <a:lstStyle>
            <a:lvl1pPr marL="365760" indent="-283464" algn="l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3200"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1pPr>
            <a:lvl2pPr marL="640080" indent="-237744" algn="l" rtl="0" eaLnBrk="1" latinLnBrk="0" hangingPunct="1">
              <a:lnSpc>
                <a:spcPct val="100000"/>
              </a:lnSpc>
              <a:spcBef>
                <a:spcPts val="550"/>
              </a:spcBef>
              <a:buClr>
                <a:schemeClr val="accent1"/>
              </a:buClr>
              <a:buFont typeface="Verdana"/>
              <a:buChar char="◦"/>
              <a:defRPr kumimoji="0" sz="2800"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2pPr>
            <a:lvl3pPr marL="886968" indent="-22860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2"/>
              </a:buClr>
              <a:buFont typeface="Wingdings 2"/>
              <a:buChar char=""/>
              <a:defRPr kumimoji="0" sz="2400"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3pPr>
            <a:lvl4pPr marL="1097280" indent="-173736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3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4pPr>
            <a:lvl5pPr marL="1298448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4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5pPr>
            <a:lvl6pPr marL="150876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5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1907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24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3055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82550" indent="0">
              <a:buNone/>
            </a:pPr>
            <a:r>
              <a:rPr lang="en-US">
                <a:latin typeface="Arial Nova Cond Light"/>
                <a:cs typeface="Arial"/>
              </a:rPr>
              <a:t>Consider the </a:t>
            </a:r>
            <a:r>
              <a:rPr lang="en-US" sz="2400">
                <a:latin typeface="Consolas"/>
                <a:cs typeface="Arial"/>
              </a:rPr>
              <a:t>Point </a:t>
            </a:r>
            <a:r>
              <a:rPr lang="en-US">
                <a:latin typeface="Arial Nova Cond Light"/>
                <a:cs typeface="Arial"/>
              </a:rPr>
              <a:t>class</a:t>
            </a:r>
          </a:p>
          <a:p>
            <a:pPr lvl="1" indent="-237490"/>
            <a:r>
              <a:rPr lang="en-US">
                <a:latin typeface="Arial Nova Cond Light"/>
                <a:cs typeface="Arial"/>
              </a:rPr>
              <a:t>What should the implementation of</a:t>
            </a:r>
            <a:br>
              <a:rPr lang="en-US">
                <a:latin typeface="Arial Nova Cond Light"/>
                <a:cs typeface="Arial"/>
              </a:rPr>
            </a:br>
            <a:r>
              <a:rPr lang="en-US" sz="2000">
                <a:latin typeface="Consolas"/>
                <a:cs typeface="Arial"/>
              </a:rPr>
              <a:t>equals() </a:t>
            </a:r>
            <a:r>
              <a:rPr lang="en-US">
                <a:latin typeface="Arial Nova Cond Light"/>
                <a:cs typeface="Arial"/>
              </a:rPr>
              <a:t>look like?</a:t>
            </a:r>
            <a:endParaRPr lang="en-US"/>
          </a:p>
          <a:p>
            <a:pPr lvl="1" indent="-237490"/>
            <a:r>
              <a:rPr lang="en-US">
                <a:latin typeface="Arial Nova Cond Light"/>
                <a:cs typeface="Arial"/>
              </a:rPr>
              <a:t>Develop some JUnit tests for </a:t>
            </a:r>
            <a:r>
              <a:rPr lang="en-US" sz="2000">
                <a:latin typeface="Consolas"/>
                <a:cs typeface="Arial"/>
              </a:rPr>
              <a:t>equals()</a:t>
            </a:r>
            <a:r>
              <a:rPr lang="en-US" sz="2000">
                <a:latin typeface="Arial Nova Cond Light"/>
                <a:cs typeface="Arial"/>
              </a:rPr>
              <a:t> </a:t>
            </a:r>
            <a:endParaRPr lang="en-US" sz="2000">
              <a:latin typeface="Arial Nova Cond Light"/>
            </a:endParaRPr>
          </a:p>
          <a:p>
            <a:pPr lvl="1" indent="-237490"/>
            <a:r>
              <a:rPr lang="en-US">
                <a:latin typeface="Arial Nova Cond Light"/>
                <a:cs typeface="Arial"/>
              </a:rPr>
              <a:t>Develop some  parameterized </a:t>
            </a:r>
            <a:br>
              <a:rPr lang="en-US">
                <a:latin typeface="Arial Nova Cond Light"/>
              </a:rPr>
            </a:br>
            <a:r>
              <a:rPr lang="en-US">
                <a:latin typeface="Arial Nova Cond Light"/>
                <a:cs typeface="Arial"/>
              </a:rPr>
              <a:t>(data-driven) JUnit tests for </a:t>
            </a:r>
            <a:r>
              <a:rPr lang="en-US" sz="2000">
                <a:latin typeface="Consolas"/>
                <a:cs typeface="Arial"/>
              </a:rPr>
              <a:t>equals()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FD8F7BE-58C7-056A-8739-3185CE0BC1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23632" y="2014934"/>
            <a:ext cx="4899138" cy="353943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000" b="1" kern="1200">
                <a:solidFill>
                  <a:srgbClr val="FAFD00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000" b="1" kern="1200">
                <a:solidFill>
                  <a:srgbClr val="FAFD00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000" b="1" kern="1200">
                <a:solidFill>
                  <a:srgbClr val="FAFD00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000" b="1" kern="1200">
                <a:solidFill>
                  <a:srgbClr val="FAFD00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000" b="1" kern="1200">
                <a:solidFill>
                  <a:srgbClr val="FAFD00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000" b="1" kern="1200">
                <a:solidFill>
                  <a:srgbClr val="FAFD00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000" b="1" kern="1200">
                <a:solidFill>
                  <a:srgbClr val="FAFD00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000" b="1" kern="1200">
                <a:solidFill>
                  <a:srgbClr val="FAFD00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000" b="1" kern="1200">
                <a:solidFill>
                  <a:srgbClr val="FAFD00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r>
              <a:rPr lang="en-US" altLang="en-US" sz="1400" b="0">
                <a:solidFill>
                  <a:schemeClr val="tx1"/>
                </a:solidFill>
                <a:latin typeface="Consolas"/>
              </a:rPr>
              <a:t>class Point </a:t>
            </a:r>
            <a:endParaRPr lang="en-US" altLang="en-US" sz="1400" b="0">
              <a:solidFill>
                <a:schemeClr val="tx1"/>
              </a:solidFill>
              <a:latin typeface="Consolas" panose="020B0609020204030204" pitchFamily="49" charset="0"/>
            </a:endParaRPr>
          </a:p>
          <a:p>
            <a:pPr mar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 typeface="Wingdings 2"/>
              <a:buNone/>
            </a:pPr>
            <a:r>
              <a:rPr lang="en-US" altLang="en-US" sz="1400" b="0">
                <a:solidFill>
                  <a:schemeClr val="tx1"/>
                </a:solidFill>
                <a:latin typeface="Consolas"/>
              </a:rPr>
              <a:t>{</a:t>
            </a:r>
          </a:p>
          <a:p>
            <a:r>
              <a:rPr lang="en-US" altLang="en-US" sz="1400" b="0">
                <a:solidFill>
                  <a:schemeClr val="tx1"/>
                </a:solidFill>
                <a:latin typeface="Consolas"/>
              </a:rPr>
              <a:t>   private int x;</a:t>
            </a:r>
          </a:p>
          <a:p>
            <a:r>
              <a:rPr lang="en-US" altLang="en-US" sz="1400" b="0">
                <a:solidFill>
                  <a:schemeClr val="tx1"/>
                </a:solidFill>
                <a:latin typeface="Consolas"/>
              </a:rPr>
              <a:t>   private int y;</a:t>
            </a:r>
          </a:p>
          <a:p>
            <a:pPr mar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 typeface="Wingdings 2"/>
              <a:buNone/>
            </a:pPr>
            <a:endParaRPr lang="en-US" altLang="en-US" sz="1400" b="0">
              <a:solidFill>
                <a:schemeClr val="tx1"/>
              </a:solidFill>
              <a:latin typeface="Consolas" panose="020B0609020204030204" pitchFamily="49" charset="0"/>
            </a:endParaRPr>
          </a:p>
          <a:p>
            <a:r>
              <a:rPr lang="en-US" altLang="en-US" sz="1400" b="0">
                <a:solidFill>
                  <a:schemeClr val="tx1"/>
                </a:solidFill>
                <a:latin typeface="Consolas"/>
              </a:rPr>
              <a:t>   public Point(int x, int y)</a:t>
            </a:r>
          </a:p>
          <a:p>
            <a:r>
              <a:rPr lang="en-US" altLang="en-US" sz="1400" b="0">
                <a:solidFill>
                  <a:schemeClr val="tx1"/>
                </a:solidFill>
                <a:latin typeface="Consolas"/>
              </a:rPr>
              <a:t>   {</a:t>
            </a:r>
          </a:p>
          <a:p>
            <a:r>
              <a:rPr lang="en-US" altLang="en-US" sz="1400" b="0">
                <a:solidFill>
                  <a:schemeClr val="tx1"/>
                </a:solidFill>
                <a:latin typeface="Consolas"/>
              </a:rPr>
              <a:t>      </a:t>
            </a:r>
            <a:r>
              <a:rPr lang="en-US" altLang="en-US" sz="1400" b="0" err="1">
                <a:solidFill>
                  <a:schemeClr val="tx1"/>
                </a:solidFill>
                <a:latin typeface="Consolas"/>
              </a:rPr>
              <a:t>this.x</a:t>
            </a:r>
            <a:r>
              <a:rPr lang="en-US" altLang="en-US" sz="1400" b="0">
                <a:solidFill>
                  <a:schemeClr val="tx1"/>
                </a:solidFill>
                <a:latin typeface="Consolas"/>
              </a:rPr>
              <a:t>=x;</a:t>
            </a:r>
          </a:p>
          <a:p>
            <a:r>
              <a:rPr lang="en-US" altLang="en-US" sz="1400" b="0">
                <a:solidFill>
                  <a:schemeClr val="tx1"/>
                </a:solidFill>
                <a:latin typeface="Consolas"/>
              </a:rPr>
              <a:t>      </a:t>
            </a:r>
            <a:r>
              <a:rPr lang="en-US" altLang="en-US" sz="1400" b="0" err="1">
                <a:solidFill>
                  <a:schemeClr val="tx1"/>
                </a:solidFill>
                <a:latin typeface="Consolas"/>
              </a:rPr>
              <a:t>this.y</a:t>
            </a:r>
            <a:r>
              <a:rPr lang="en-US" altLang="en-US" sz="1400" b="0">
                <a:solidFill>
                  <a:schemeClr val="tx1"/>
                </a:solidFill>
                <a:latin typeface="Consolas"/>
              </a:rPr>
              <a:t>=y;</a:t>
            </a:r>
          </a:p>
          <a:p>
            <a:r>
              <a:rPr lang="en-US" altLang="en-US" sz="1400" b="0">
                <a:solidFill>
                  <a:schemeClr val="tx1"/>
                </a:solidFill>
                <a:latin typeface="Consolas"/>
              </a:rPr>
              <a:t>   } </a:t>
            </a:r>
            <a:endParaRPr lang="en-US" altLang="en-US" sz="1400" b="0">
              <a:solidFill>
                <a:schemeClr val="tx1"/>
              </a:solidFill>
              <a:latin typeface="Consolas" panose="020B0609020204030204" pitchFamily="49" charset="0"/>
            </a:endParaRPr>
          </a:p>
          <a:p>
            <a:endParaRPr lang="en-US" altLang="en-US" sz="1400" b="0">
              <a:solidFill>
                <a:schemeClr val="tx1"/>
              </a:solidFill>
              <a:latin typeface="Consolas" panose="020B0609020204030204" pitchFamily="49" charset="0"/>
            </a:endParaRPr>
          </a:p>
          <a:p>
            <a:r>
              <a:rPr lang="en-US" altLang="en-US" sz="1400" b="0">
                <a:solidFill>
                  <a:schemeClr val="tx1"/>
                </a:solidFill>
                <a:latin typeface="Consolas"/>
              </a:rPr>
              <a:t>   @Override public </a:t>
            </a:r>
            <a:r>
              <a:rPr lang="en-US" altLang="en-US" sz="1400" b="0" err="1">
                <a:solidFill>
                  <a:schemeClr val="tx1"/>
                </a:solidFill>
                <a:latin typeface="Consolas"/>
              </a:rPr>
              <a:t>boolean</a:t>
            </a:r>
            <a:r>
              <a:rPr lang="en-US" altLang="en-US" sz="1400" b="0">
                <a:solidFill>
                  <a:schemeClr val="tx1"/>
                </a:solidFill>
                <a:latin typeface="Consolas"/>
              </a:rPr>
              <a:t> equals(Object o)</a:t>
            </a:r>
          </a:p>
          <a:p>
            <a:r>
              <a:rPr lang="en-US" altLang="en-US" sz="1400" b="0">
                <a:solidFill>
                  <a:schemeClr val="tx1"/>
                </a:solidFill>
                <a:latin typeface="Consolas"/>
              </a:rPr>
              <a:t>   { </a:t>
            </a:r>
            <a:endParaRPr lang="en-US" altLang="en-US" sz="1400" b="0">
              <a:solidFill>
                <a:schemeClr val="tx1"/>
              </a:solidFill>
              <a:latin typeface="Consolas" panose="020B0609020204030204" pitchFamily="49" charset="0"/>
            </a:endParaRPr>
          </a:p>
          <a:p>
            <a:r>
              <a:rPr lang="en-US" altLang="en-US" sz="1400" b="0">
                <a:solidFill>
                  <a:schemeClr val="tx1"/>
                </a:solidFill>
                <a:latin typeface="Consolas"/>
              </a:rPr>
              <a:t>      // What should the implementation be?</a:t>
            </a:r>
          </a:p>
          <a:p>
            <a:r>
              <a:rPr lang="en-US" altLang="en-US" sz="1400" b="0">
                <a:solidFill>
                  <a:schemeClr val="tx1"/>
                </a:solidFill>
                <a:latin typeface="Consolas"/>
              </a:rPr>
              <a:t>   }</a:t>
            </a:r>
          </a:p>
          <a:p>
            <a:pPr mar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 typeface="Wingdings 2"/>
              <a:buNone/>
            </a:pPr>
            <a:r>
              <a:rPr lang="en-US" altLang="en-US" sz="1400" b="0">
                <a:solidFill>
                  <a:schemeClr val="tx1"/>
                </a:solidFill>
                <a:latin typeface="Consolas"/>
              </a:rPr>
              <a:t>}</a:t>
            </a:r>
          </a:p>
        </p:txBody>
      </p:sp>
      <p:sp>
        <p:nvSpPr>
          <p:cNvPr id="4" name="Text Box 5">
            <a:extLst>
              <a:ext uri="{FF2B5EF4-FFF2-40B4-BE49-F238E27FC236}">
                <a16:creationId xmlns:a16="http://schemas.microsoft.com/office/drawing/2014/main" id="{18DCBF13-646F-A678-047F-A01F23BE76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66908" y="6185348"/>
            <a:ext cx="7264279" cy="461665"/>
          </a:xfrm>
          <a:prstGeom prst="rect">
            <a:avLst/>
          </a:prstGeom>
          <a:solidFill>
            <a:srgbClr val="ED7D31"/>
          </a:solidFill>
          <a:ln w="12700">
            <a:solidFill>
              <a:schemeClr val="accent2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000" b="1" kern="1200">
                <a:solidFill>
                  <a:srgbClr val="FAFD00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000" b="1" kern="1200">
                <a:solidFill>
                  <a:srgbClr val="FAFD00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000" b="1" kern="1200">
                <a:solidFill>
                  <a:srgbClr val="FAFD00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000" b="1" kern="1200">
                <a:solidFill>
                  <a:srgbClr val="FAFD00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000" b="1" kern="1200">
                <a:solidFill>
                  <a:srgbClr val="FAFD00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000" b="1" kern="1200">
                <a:solidFill>
                  <a:srgbClr val="FAFD00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000" b="1" kern="1200">
                <a:solidFill>
                  <a:srgbClr val="FAFD00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000" b="1" kern="1200">
                <a:solidFill>
                  <a:srgbClr val="FAFD00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000" b="1" kern="1200">
                <a:solidFill>
                  <a:srgbClr val="FAFD00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ct val="10000"/>
              </a:spcBef>
              <a:defRPr/>
            </a:pPr>
            <a:r>
              <a:rPr lang="en-US" sz="2400" i="1">
                <a:solidFill>
                  <a:schemeClr val="bg1">
                    <a:lumMod val="95000"/>
                  </a:schemeClr>
                </a:solidFill>
                <a:latin typeface="Arial Nova Cond Light"/>
                <a:cs typeface="Calibri" panose="020F0502020204030204" pitchFamily="34" charset="0"/>
              </a:rPr>
              <a:t>Focus on what you want to test, not the JUnit syntax</a:t>
            </a:r>
          </a:p>
        </p:txBody>
      </p:sp>
    </p:spTree>
    <p:extLst>
      <p:ext uri="{BB962C8B-B14F-4D97-AF65-F5344CB8AC3E}">
        <p14:creationId xmlns:p14="http://schemas.microsoft.com/office/powerpoint/2010/main" val="1690880901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2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141</Words>
  <Application>Microsoft Macintosh PowerPoint</Application>
  <PresentationFormat>Widescreen</PresentationFormat>
  <Paragraphs>28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14" baseType="lpstr">
      <vt:lpstr>Aptos</vt:lpstr>
      <vt:lpstr>Aptos Light</vt:lpstr>
      <vt:lpstr>Arial</vt:lpstr>
      <vt:lpstr>Arial Nova Cond Light</vt:lpstr>
      <vt:lpstr>Calibri</vt:lpstr>
      <vt:lpstr>Calibri Light</vt:lpstr>
      <vt:lpstr>Consolas</vt:lpstr>
      <vt:lpstr>MRF LEMONBERRY SANS</vt:lpstr>
      <vt:lpstr>Verdana</vt:lpstr>
      <vt:lpstr>Wingdings 2</vt:lpstr>
      <vt:lpstr>1_Office Theme</vt:lpstr>
      <vt:lpstr>2_Office Theme</vt:lpstr>
      <vt:lpstr>In-Class Exercises Week 3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Brittany I Johnson</cp:lastModifiedBy>
  <cp:revision>1</cp:revision>
  <dcterms:created xsi:type="dcterms:W3CDTF">2024-08-29T19:45:41Z</dcterms:created>
  <dcterms:modified xsi:type="dcterms:W3CDTF">2024-09-12T14:06:57Z</dcterms:modified>
</cp:coreProperties>
</file>